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24135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Concluding Remarks about Phys 410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699701"/>
            <a:ext cx="253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this course, we have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152" y="5553381"/>
            <a:ext cx="61286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physics of small oscillations about stable equilibrium points</a:t>
            </a:r>
          </a:p>
          <a:p>
            <a:r>
              <a:rPr lang="en-US" dirty="0"/>
              <a:t>	</a:t>
            </a:r>
            <a:r>
              <a:rPr lang="en-US" dirty="0" smtClean="0"/>
              <a:t>Driven damped oscillations, resonance, Fourier series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503475"/>
            <a:ext cx="87940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Re-visited Newtonian mechanics at a slightly higher level</a:t>
            </a:r>
          </a:p>
          <a:p>
            <a:r>
              <a:rPr lang="en-US" dirty="0"/>
              <a:t>	</a:t>
            </a:r>
            <a:r>
              <a:rPr lang="en-US" sz="1600" dirty="0" smtClean="0"/>
              <a:t>Momentum, angular momentum, work, kinetic energy, conservative forces, potential energy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969242"/>
            <a:ext cx="7310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Learned about inertial and non-inertial reference frames, </a:t>
            </a:r>
          </a:p>
          <a:p>
            <a:r>
              <a:rPr lang="en-US" dirty="0"/>
              <a:t>	</a:t>
            </a:r>
            <a:r>
              <a:rPr lang="en-US" dirty="0" smtClean="0"/>
              <a:t>and how they affect the equations of motion (</a:t>
            </a:r>
            <a:r>
              <a:rPr lang="en-US" dirty="0" err="1" smtClean="0"/>
              <a:t>Coriolis</a:t>
            </a:r>
            <a:r>
              <a:rPr lang="en-US" dirty="0" smtClean="0"/>
              <a:t>, centrifugal)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4648128"/>
            <a:ext cx="80968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Lagrangian</a:t>
            </a:r>
            <a:r>
              <a:rPr lang="en-US" dirty="0" smtClean="0"/>
              <a:t> and Hamiltonian mechanics</a:t>
            </a:r>
          </a:p>
          <a:p>
            <a:r>
              <a:rPr lang="en-US" dirty="0"/>
              <a:t>	</a:t>
            </a:r>
            <a:r>
              <a:rPr lang="en-US" dirty="0" smtClean="0"/>
              <a:t>generalized coordinates, constraints, calculus of variations, Lagrange’s and </a:t>
            </a:r>
          </a:p>
          <a:p>
            <a:r>
              <a:rPr lang="en-US" dirty="0"/>
              <a:t>	</a:t>
            </a:r>
            <a:r>
              <a:rPr lang="en-US" dirty="0" smtClean="0"/>
              <a:t>Hamilton’s equations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2182361"/>
            <a:ext cx="501066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Detailed examination of some interesting forces:</a:t>
            </a:r>
          </a:p>
          <a:p>
            <a:r>
              <a:rPr lang="en-US" dirty="0"/>
              <a:t>	</a:t>
            </a:r>
            <a:r>
              <a:rPr lang="en-US" dirty="0" smtClean="0"/>
              <a:t>drag force (both linear and quadratic in v)</a:t>
            </a:r>
          </a:p>
          <a:p>
            <a:r>
              <a:rPr lang="en-US" dirty="0"/>
              <a:t>	</a:t>
            </a:r>
            <a:r>
              <a:rPr lang="en-US" dirty="0" smtClean="0"/>
              <a:t>Lorentz force</a:t>
            </a:r>
          </a:p>
          <a:p>
            <a:r>
              <a:rPr lang="en-US" dirty="0"/>
              <a:t>	</a:t>
            </a:r>
            <a:r>
              <a:rPr lang="en-US" dirty="0" smtClean="0"/>
              <a:t>Rocket motion</a:t>
            </a:r>
          </a:p>
          <a:p>
            <a:r>
              <a:rPr lang="en-US" dirty="0"/>
              <a:t>	</a:t>
            </a:r>
            <a:r>
              <a:rPr lang="en-US" dirty="0" smtClean="0"/>
              <a:t>Central force</a:t>
            </a:r>
          </a:p>
          <a:p>
            <a:r>
              <a:rPr lang="en-US" dirty="0"/>
              <a:t>	</a:t>
            </a:r>
            <a:r>
              <a:rPr lang="en-US" dirty="0" err="1" smtClean="0"/>
              <a:t>Coriolis</a:t>
            </a:r>
            <a:r>
              <a:rPr lang="en-US" dirty="0" smtClean="0"/>
              <a:t> and Centrifugal forces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27523" y="6260068"/>
            <a:ext cx="6049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Considered orbits for inverse-square-law forces, and scattering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1101588"/>
            <a:ext cx="768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Developed a quantitative and precise description of </a:t>
            </a:r>
            <a:r>
              <a:rPr lang="en-US" dirty="0" smtClean="0"/>
              <a:t>classical mechanical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27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134127"/>
            <a:ext cx="8259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Relativistic Mechanics: Kinematics and Dynamics</a:t>
            </a:r>
          </a:p>
          <a:p>
            <a:r>
              <a:rPr lang="en-US" dirty="0"/>
              <a:t>	</a:t>
            </a:r>
            <a:r>
              <a:rPr lang="en-US" dirty="0" smtClean="0"/>
              <a:t>Time dilation, length contraction, Lorentz transformation, Lorentz invariance</a:t>
            </a:r>
          </a:p>
          <a:p>
            <a:r>
              <a:rPr lang="en-US" dirty="0"/>
              <a:t>	</a:t>
            </a:r>
            <a:r>
              <a:rPr lang="en-US" dirty="0" smtClean="0"/>
              <a:t>four-vectors (momentum, force)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3162463"/>
            <a:ext cx="88797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Considered </a:t>
            </a:r>
            <a:r>
              <a:rPr lang="en-US" dirty="0"/>
              <a:t>nonlinear mechanics: </a:t>
            </a:r>
            <a:r>
              <a:rPr lang="en-US" dirty="0" smtClean="0"/>
              <a:t>Driven damped pendulum:  </a:t>
            </a:r>
            <a:r>
              <a:rPr lang="en-US" sz="1200" dirty="0"/>
              <a:t>attractors, harmonics, sub-harmonics, </a:t>
            </a:r>
            <a:endParaRPr lang="en-US" sz="1200" dirty="0" smtClean="0"/>
          </a:p>
          <a:p>
            <a:r>
              <a:rPr lang="en-US" sz="1200" dirty="0" smtClean="0"/>
              <a:t>period </a:t>
            </a:r>
            <a:r>
              <a:rPr lang="en-US" sz="1200" dirty="0"/>
              <a:t>doubling bifurcations, </a:t>
            </a:r>
            <a:r>
              <a:rPr lang="en-US" sz="1200" dirty="0" err="1" smtClean="0"/>
              <a:t>Feigenbaum</a:t>
            </a:r>
            <a:r>
              <a:rPr lang="en-US" sz="1200" dirty="0" smtClean="0"/>
              <a:t> number, sensitivity </a:t>
            </a:r>
            <a:r>
              <a:rPr lang="en-US" sz="1200" dirty="0"/>
              <a:t>to </a:t>
            </a:r>
            <a:r>
              <a:rPr lang="en-US" sz="1200" dirty="0" smtClean="0"/>
              <a:t>initial </a:t>
            </a:r>
            <a:r>
              <a:rPr lang="en-US" sz="1200" dirty="0"/>
              <a:t>conditions, the </a:t>
            </a:r>
            <a:r>
              <a:rPr lang="en-US" sz="1200" dirty="0" err="1"/>
              <a:t>Lyapunov</a:t>
            </a:r>
            <a:r>
              <a:rPr lang="en-US" sz="1200" dirty="0"/>
              <a:t> exponent, period-doubling cascade, chaos, </a:t>
            </a:r>
            <a:endParaRPr lang="en-US" sz="1200" dirty="0" smtClean="0"/>
          </a:p>
          <a:p>
            <a:r>
              <a:rPr lang="en-US" sz="1200" dirty="0" smtClean="0"/>
              <a:t>bifurcation  diagrams</a:t>
            </a:r>
            <a:r>
              <a:rPr lang="en-US" sz="1200" dirty="0"/>
              <a:t>, state-space orbits,  </a:t>
            </a:r>
            <a:r>
              <a:rPr lang="en-US" sz="1200" dirty="0" smtClean="0"/>
              <a:t>and </a:t>
            </a:r>
            <a:r>
              <a:rPr lang="en-US" sz="1200" dirty="0"/>
              <a:t>the </a:t>
            </a:r>
            <a:r>
              <a:rPr lang="en-US" sz="1200" dirty="0" err="1"/>
              <a:t>Poincaré</a:t>
            </a:r>
            <a:r>
              <a:rPr lang="en-US" sz="1200" dirty="0"/>
              <a:t> section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403801"/>
            <a:ext cx="56118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Rotation of rigid bodies about an arbitrary axis</a:t>
            </a:r>
          </a:p>
          <a:p>
            <a:r>
              <a:rPr lang="en-US" dirty="0"/>
              <a:t>	</a:t>
            </a:r>
            <a:r>
              <a:rPr lang="en-US" dirty="0" smtClean="0"/>
              <a:t>Inertia tensor, principal moments, principal axes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3132"/>
            <a:ext cx="4058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motion of coupled oscillators</a:t>
            </a:r>
          </a:p>
          <a:p>
            <a:r>
              <a:rPr lang="en-US" dirty="0"/>
              <a:t>	</a:t>
            </a:r>
            <a:r>
              <a:rPr lang="en-US" sz="1600" dirty="0" smtClean="0"/>
              <a:t>Normal modes, normal coordinates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226367"/>
            <a:ext cx="4789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Concluding Remarks about Phys 410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5574268"/>
            <a:ext cx="6961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Graduate Classical Mechanics class covers essentially the same topics…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801469"/>
            <a:ext cx="1961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Galilean invariance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2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28600"/>
            <a:ext cx="5102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Some “Take-Away” Skills for Phys 410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30" y="1066800"/>
            <a:ext cx="5568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                         and recall the general solution 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930" y="2346067"/>
            <a:ext cx="89278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Identify constraints, choose appropriate generalized coordinates, write down the</a:t>
            </a:r>
          </a:p>
          <a:p>
            <a:r>
              <a:rPr lang="en-US" dirty="0"/>
              <a:t>	</a:t>
            </a:r>
            <a:r>
              <a:rPr lang="en-US" dirty="0" err="1" smtClean="0"/>
              <a:t>Lagrangian</a:t>
            </a:r>
            <a:r>
              <a:rPr lang="en-US" dirty="0" smtClean="0"/>
              <a:t>, find the conjugate momenta, write down the Hamiltonian.  Solve them.</a:t>
            </a:r>
          </a:p>
          <a:p>
            <a:r>
              <a:rPr lang="en-US" dirty="0"/>
              <a:t>	</a:t>
            </a:r>
            <a:r>
              <a:rPr lang="en-US" dirty="0" smtClean="0"/>
              <a:t>Exploit ‘ignorable coordinates’ and the associated conservation laws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30" y="3886200"/>
            <a:ext cx="92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Transform a 2-body problem to the CM + relative coordinates, solve each problem systematically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30" y="1563469"/>
            <a:ext cx="84426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Know how to write down vector quantities in terms of components in various coordinate</a:t>
            </a:r>
          </a:p>
          <a:p>
            <a:r>
              <a:rPr lang="en-US" dirty="0"/>
              <a:t>s</a:t>
            </a:r>
            <a:r>
              <a:rPr lang="en-US" dirty="0" smtClean="0"/>
              <a:t>ystems (Cartesian, spherical, cylindrical), and take dot products, cross products, etc.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039402" y="1030252"/>
                <a:ext cx="1322798" cy="405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̈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acc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402" y="1030252"/>
                <a:ext cx="1322798" cy="405880"/>
              </a:xfrm>
              <a:prstGeom prst="rect">
                <a:avLst/>
              </a:prstGeom>
              <a:blipFill rotWithShape="1">
                <a:blip r:embed="rId2"/>
                <a:stretch>
                  <a:fillRect t="-11940" r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412" y="3352800"/>
            <a:ext cx="8993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‘small oscillations’ situations and attack them systematically (normal modes, </a:t>
            </a:r>
            <a:r>
              <a:rPr lang="en-US" dirty="0" err="1" smtClean="0"/>
              <a:t>coords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894" y="4419600"/>
            <a:ext cx="3952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and exploit conservation laws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894" y="4953000"/>
            <a:ext cx="9058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Recognize the presence of nonlinearity and utilize nonlinear dynamics concepts to understand </a:t>
            </a:r>
          </a:p>
          <a:p>
            <a:r>
              <a:rPr lang="en-US" dirty="0" smtClean="0"/>
              <a:t>the motion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634" y="5638800"/>
            <a:ext cx="8997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Understand and utilize the power of simple principles to explain complex physical phenomena</a:t>
            </a:r>
          </a:p>
          <a:p>
            <a:r>
              <a:rPr lang="en-US" dirty="0"/>
              <a:t>	</a:t>
            </a:r>
            <a:r>
              <a:rPr lang="en-US" dirty="0" smtClean="0"/>
              <a:t>Einstein’s postulates of special relativity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126" y="6287869"/>
            <a:ext cx="858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Understand that details matter in nonlinear dynamics, but systematic analysis is </a:t>
            </a:r>
            <a:r>
              <a:rPr lang="en-US" smtClean="0"/>
              <a:t>still useful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1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3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292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33</cp:revision>
  <dcterms:created xsi:type="dcterms:W3CDTF">2006-08-16T00:00:00Z</dcterms:created>
  <dcterms:modified xsi:type="dcterms:W3CDTF">2014-12-11T04:43:16Z</dcterms:modified>
</cp:coreProperties>
</file>